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74" r:id="rId6"/>
    <p:sldId id="277" r:id="rId7"/>
    <p:sldId id="275" r:id="rId8"/>
    <p:sldId id="259" r:id="rId9"/>
    <p:sldId id="258" r:id="rId10"/>
    <p:sldId id="278" r:id="rId11"/>
    <p:sldId id="268" r:id="rId12"/>
    <p:sldId id="269" r:id="rId13"/>
    <p:sldId id="270" r:id="rId14"/>
    <p:sldId id="280" r:id="rId15"/>
    <p:sldId id="282" r:id="rId16"/>
    <p:sldId id="283" r:id="rId17"/>
    <p:sldId id="28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31CE5-CEB6-4600-B61D-93F13C1992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AAE2D3-9428-437F-B361-2BDEF8D1D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A0C45-3A38-4C5B-848E-32C406813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9386C-37D7-46A5-80AF-3B95E7B1C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B938E-44A2-437A-8F2A-15AE28A76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01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2BF2E-558F-42CC-BA72-0779A24EE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A369E-ECF3-48C4-B608-204927FED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12018-5C72-4AA4-B83E-2874A5F0F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3BF8A-E0C1-4B39-92B5-213C8CD8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CD29E-D378-4055-B378-D44CA386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39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C41E46-4C87-40B5-A1FA-13581B247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6FC42-92DB-4E11-A04A-CD1C69427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B6573-2F45-4A65-9FEE-4E7F7F051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A1F02-8D7B-4405-B31F-8E9490A4D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AA7DE-177A-4BDA-9FF5-F40DE031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545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14F59-F9A2-435C-936F-0D2FAF7BF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2AC18-887A-4023-9574-CEE53F6A1A35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128ED-3D15-43BE-838F-A25BFB6F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C0A4D-985B-49DE-AF75-186393CD9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5DE1F-C95C-4989-BFFE-800D838DC4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241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79332-9465-4838-9E0F-68488482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44B6-2495-4230-8489-A7C1E0FEAF19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F8046-223C-4417-91D1-2FDEF0D78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AFE3F-90EC-40AD-BD00-8D6358FE1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F390E-4B78-406D-AEF3-22A30259CE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237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9A32A-E0F0-4952-B7C2-C8FE4902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1EB0F-72D8-401D-89AD-0B0BF8F5B77E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D35A8-AA17-49B1-A1BB-1358E141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849C6-9F7C-40A4-AA71-BDCA17487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2DEEF-FBCC-4734-84B8-F56602748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226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BCC2A4A-60BA-403C-BEC4-56936773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327D5-FC38-42AB-82D3-12F5D5372DCF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E89B32-87B6-4755-9345-0BB3B7EF7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F819C-121C-48C2-BABD-5597EE426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C178F-E730-4488-B925-1C49189CEE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1612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4BEC507-1C01-43AB-8215-6A96B2EA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6549-AF3C-4B03-87A6-C4F4036A2E11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192766D-286A-46F9-98B5-99A877688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64B4F58-0CE0-447F-B942-2513F779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55D38-318C-43C4-BE01-3333010785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0614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43C122B-87D0-4DC3-B8D7-3E551F3BC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D45EA-AB7A-453C-8EDB-0015873AF9E0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69DE64D-0518-427E-85BA-472CA668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2601544-D1F5-497B-B3F8-94809FC68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4BB6E-9CE2-46B1-93A8-9D8B144939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310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64FE6B-8044-4D12-8DDA-4BC0EACF9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CC9BA-CD76-4D23-940B-F07352A91B70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61B28F5-B9A3-466D-9B8D-4319D7131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F75ABB4-B3DF-48A6-9A84-6B58622F5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EEF2A-36BF-45E3-8D68-B2366F5406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966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F99AD7-F70A-4AAD-BD9F-8E701E307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19942-C935-47F3-991B-11A1FAE69126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5B92AE-986D-4742-BD07-8F0A3D4E7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F590C7-8F5B-41ED-92D9-DC5FB6BA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316E2-9357-4C9D-A5E7-88CF1C9691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15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1650C-E677-480F-B7A6-671EFC00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285F9-0849-45CB-BB63-0C4A5D40E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731BB-49C6-4986-BBED-EE60E008F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D88C0-1DC1-46F3-B117-D1E2C8505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23D33-89FD-4CF3-9FE6-7B1AC43B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03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012B700-2CE7-4F9A-A503-A7DB9DEC9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43FE8-0116-4F74-885E-70C74DC930F0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213F54C-0CA6-4418-9896-B3DC0674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D9A962-2138-4DE9-A7E7-628A59BE3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8B1F3-AC1A-4212-B104-3701F233A0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45304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F80B6-345E-43ED-906B-F366401BE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EC096-39A7-4159-81E5-65F7A18F4CE1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59294-742E-439E-9527-6CC66D7F3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7CF95-B8A9-4500-8A71-15FB728F5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4B80F-EB50-4634-B2DF-C77F970677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4529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3C5C9-BB54-4824-BDBE-DC913DBA9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4A82C-CD05-4B08-B2FF-7E25BA5A4B4E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862D0-ACD4-4740-868E-F61C5421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A8C7E-16FC-420D-AF72-60E7852FC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2FDE8-ADE1-4299-80B3-BE219DD70C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6107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B0F28-807E-4E22-822B-D22414771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50D71-7A2C-4648-9531-40F3353558B5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245AB-D0DE-4165-BAFC-B61322E8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80ED2-3B73-4158-A594-C07FDFDDD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2BCEA-784F-47E7-8DA1-4E747FAAD9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4902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D19FE-B853-40E0-BCFA-0CE8EFF8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F26BB-8376-4480-A95E-4E414780EA51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F237E-98CC-4EC6-8E61-2214C204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EDD82-6032-4473-B4B8-D98DDE5E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CF983-B7A4-466E-81C9-88FFF46329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381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3CD90-51D8-4837-A909-9518CB508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5762F-4D96-43DB-849D-257916F4B069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C2D5-9AD3-4FB8-A652-96FE1A320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EE91C-2B4F-4DAA-ADAF-6495820B5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848FB-4320-4318-B85B-AACFBB6206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53474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2D358D-5E66-402E-943A-A13179EC0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544A3-110A-46C5-B861-214F2A6B6030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E435D57-F088-486A-9310-151846860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E5B23A-9E7F-4030-9DFE-36A7F3A8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FDCB1-53AE-4758-AFF2-CEFA3491A1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96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D19270-474B-4F83-BA15-6F6D22F4F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717C5-9B08-48B0-B20F-BD5BBC56B70A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C98FBE5-BCF7-4B4E-9D67-F30638659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53B958-6E39-44A6-BEBB-1944EE4B6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81E31-5131-454E-B1F1-6CD2CBF10E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32389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95B06E2-939D-4F48-8F53-27D93F693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78666-2D45-410D-B8F4-3844F173E492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5094E4B-138C-494C-B688-9187985E7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171149E-39B4-4D6B-B1B6-FEB425F3B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08DB-05D8-4E39-8DF0-CC7EA3FDC9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211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D0C5443-4FC0-421D-802D-27EC9A938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BD523-9BEE-4F9C-A490-9872B32FF527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DCED9F9-0292-47C8-A8CC-142B96E9E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893132-7A34-4D7A-B0D9-F115051EF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23461-ECA2-48FB-870A-A50B5AA607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83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BF0C1-FE71-4BEB-B0B8-C2940A5C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4577F-0A13-4A7C-A24D-2B8590E82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11FFA-D2F5-4D65-B518-277807783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81769-5BFC-4D89-80F7-F06124561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DBB8E-E4F6-43E8-8C94-249FE33FB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2819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6382802-B7FE-45DD-ADBF-B209F9C59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BF730-2FC2-4298-BC59-0CC1664581F5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F00348-6D8D-40D3-81F1-AEC644D64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8A62786-31BE-422C-83F8-2DF24DB8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8D0B7-B1AD-40C7-8035-58E5B3602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7659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B1F42E-BDAB-484B-8687-39885EA8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60874-DF33-4D34-AC54-A0BB07E5145A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DBE8EF-E33D-46A2-8323-2F6476C8B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62A7224-7C54-40FF-B384-F588F238F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33504-99E0-46B6-BC93-7926590468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4647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35DBD-6B5E-4ACD-A327-2AD1B6120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44920-1A36-4717-A1D2-F1BCBAF672A9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750BA-71E0-497C-A0E7-338E139FB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C0C6C-81C6-41B7-8797-B33D683ED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3C9A9-6302-4828-969A-ADCBED965E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17680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14280-E35C-4EC0-9B26-C4BEB040A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20A24-75F0-4CEE-9C84-1414B40A3B0E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27D03-616E-4C46-AFE6-4FC5C211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46136-7D34-46BE-A109-563FD1AF3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AE2C19-E38B-4275-953B-0531DDCB8B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2967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04BE7-120B-48DA-9440-F3DA59071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D66FD-9B11-4BB2-8A0F-A3272A3F7D11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5BABB-5D8A-4B3F-9637-E1CDE1E54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AA3A0-AA09-467A-916B-833EA6DEB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E55E2-3BDA-4577-A587-040BC78EC8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8458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1CDB2-D713-4D1B-9023-0862DC971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F4DA8-6BC2-4368-A448-FB3481AC7C09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4E9DB-DD01-4A3B-A919-B45FB8952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24013-72CF-49FC-ABC5-89523AF77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B234A-A03D-4059-ABF2-5E0EC0FE37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28605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931A3-43A8-43CA-BFA3-F3FBE8015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B1367-DCEC-4A63-9FE9-C0108BF0AC7D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6D493-40A3-4DEF-A2B3-A9B6569BF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633E4-E0CA-4EBD-821A-D20C2C3D6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9087C-5B24-4174-8AD4-10AFDB8DED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75072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BD11C35-AFF6-40D7-9FE0-AC2852D61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C9B2E-EB1B-43FF-96BF-882152A7BF3B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A5EF8FE-6491-459A-AB7F-5660D44C2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0CFDAC4-263E-405E-AC51-E2C132BFC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BAC47-BBED-435F-8D80-912FED67EF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3313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C770CFD-0C5E-459C-B808-DCE4F17CB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1F6A7-C274-4B8D-B593-75EE180B3484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9B20B95-BA2B-4C47-A723-6D5BA19ED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465207B-1A9E-42D0-89BA-FD87DDEC7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89A0D-BEF0-4768-B3EB-E71A7737DE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1352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2CA4F8-31B6-4CE7-AD9F-C63A6D25A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C23BD-A632-4F62-8DA4-E128F879E9C9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FA13EAD-603B-4994-AD17-B673F7C0C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8974F83-B94A-4143-8692-337028CC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F7263-55C2-4BAF-82C1-2C3487865A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06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FC3A9-6895-4F58-B423-C9AF2437B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04BC6-7A55-4CC6-A03A-CBFC1EB525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0F93C9-A82D-4C6B-B51C-B666FED1A4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B2D3E1-676A-4850-A810-F519814FB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A7F36-4093-4FE1-B31D-1C656C3C1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F8217E-4848-42FA-B7BA-58BE5038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981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C8630FC-C878-4020-88F6-98F2B95A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48D67-EBCA-44A9-9468-BA18AD72B8CF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4371887-07D3-411F-95F4-19B4132F2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5B9EB40-1C7B-4C19-AA8B-D8138324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8FF93-4EEB-4719-BD0B-5EDC67682F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8430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331A7B-117C-44CC-A40C-A4D5F4DB8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A4B16-8767-4DC7-A573-73242F356D83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D80F8E0-8063-4713-968A-55DD9965B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C7ED8C-22B4-4768-9CF4-233C03D8E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4EBEC-122B-4BC2-A711-4EF3EB2BA4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36068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D77BA7-EC36-457E-921F-03AFE8BCB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C2C27-7251-4AB1-BABF-13DF02A98EFA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C313367-F7B9-4D66-8C46-2701516D0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511EAA1-0C58-43BF-A243-F3D41ABA6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4AEE5-ADB9-4C5E-B5ED-6DD04DF9FB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98678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CC153-E219-4A76-A08C-74385468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CCF92-C1DD-4588-91C8-376A3AE37FC5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1A477-E702-4FB1-8D9F-20BC973F5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267F3-6298-47B3-84A0-60B8774E5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D92F0-347A-4CB2-A814-1F6D866060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0586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F57DF-6E92-47A2-A866-0F490C1F9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95828-0203-455E-A788-A0333B76FAF1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D6974-C255-4092-A369-50A8E19E0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FCB35-6705-497A-9616-489F8AB41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72377-4352-48FB-85B6-FD97F0F74E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02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B0CD5-3FA1-4028-BD11-D72DC79B3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A4B2B-133D-4BD3-9E39-69DEC44B5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33691-912C-412E-B752-5339F9FF9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484797-445B-4502-A5DB-F56B686032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3C0073-0E44-41D3-A904-2059CE4B57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729B7E-1467-4E8A-9C0B-23224140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8F1073-A635-4F53-9AD6-679868789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0A99A-497C-47B6-9730-81BF1FE2E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08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8F9B6-F4EF-4EB4-9471-696C22F5E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A6105-5C7C-4A87-ABCB-F8316339B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55CA81-F092-48C4-AC73-5590026C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5B7F6-C618-4CD7-8EDA-762F499F1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1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60CC92-C5F6-4060-A3AD-FDCC07624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9B4E0-2889-4F92-8B6F-94231FAB8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95705-2E54-43B0-8D75-124F453F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24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CDDAC-45B2-4D6E-8603-DF7079193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F9FF8-342C-4A38-8ED6-0B846132E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E93EA9-8485-4A4D-B926-E46210E99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575BC-8434-4D80-95C1-346935B9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2AE68-1EBA-4650-8A07-494D9A653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7A76-A9AA-4B7C-B826-C05FA582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75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3EF96-EECC-4DEC-A24B-A2AEF128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AA0B20-7050-4B37-AC94-E640D76E9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712484-B05E-4895-84CF-B5799AD58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523EB-3807-4009-A9A4-43F3B303E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C52C-8697-4D53-B0DF-F5B51C13E5B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98697-60F3-462F-B818-A882ED9F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C95F6-C862-4F3D-B0EB-D7F8A6FA3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A00AC-61AD-4D1D-8A9C-B9BCE855E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14901-C514-4B49-A501-F0E84E1EB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D9A7D-4585-47CC-9BC1-26960F541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EC52C-8697-4D53-B0DF-F5B51C13E5BB}" type="datetimeFigureOut">
              <a:rPr lang="en-GB" smtClean="0"/>
              <a:t>06/04/2020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43ED6-89D7-4494-9AEE-E9DD52248A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10A23-9F63-40EF-A7DF-839F06BFC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C1B83-1BD1-4550-8998-F5B700086F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32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9CBDAAE-7DF8-4B24-88C8-783BC102A60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D6B30C9-6DCD-43DD-BD91-E9BFB5220B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4A404-9F5C-46C9-8EF2-5F581AE4CE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6FDCF6-14E2-45AF-8F66-D4BB08EDA3D8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109E2-25A3-4212-8B65-1123F88AA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BB409-3BC6-457B-805E-6D72DB291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6E46EAC-9B81-41E8-94EA-2C26392569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171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7B5E05D-0FB6-401B-BC12-CE9B80124BD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8758044-0C11-4071-8E39-82D5ECAAC0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9C41E-435D-4B81-990D-B9C64DB90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A0E6AD-7A84-4259-9CE6-F8A0715A7773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5DBA9-E2BD-443B-BDB7-322AA62093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BAC51-C710-4008-8D17-36F3B929D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E21012E-0D34-4ED7-8054-F3AE593CE9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23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E28B1E9-C6A0-4CF0-8E7C-AB4A725BF55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09C4F17-93E0-4AA0-BC6C-B1818E4205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EBFE0-ABF6-49A5-814B-94AB05C21F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31EC6A-B2AD-4580-B688-72FB9C00C70D}" type="datetimeFigureOut">
              <a:rPr lang="en-US"/>
              <a:pPr>
                <a:defRPr/>
              </a:pPr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9AC88-362D-45A3-8B07-E39158EAFA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341D-32FB-48A1-9DD4-1D525AA21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AED6572-4076-45BA-958D-477BD50ABB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083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arrollo.enabilities.prometeoinnovations.com/login/index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AE07C-F75A-4537-ACD1-D0CC1BD72B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REVISION 6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E568DA-B44A-4592-ACFB-9B9D417F60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GRAMMAR AND VOCABULARY</a:t>
            </a:r>
          </a:p>
          <a:p>
            <a:r>
              <a:rPr lang="en-US" dirty="0"/>
              <a:t>(with key)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6153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AE1866F-56B8-4862-8F0C-2FD26D592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198" y="274638"/>
            <a:ext cx="8229600" cy="563562"/>
          </a:xfrm>
        </p:spPr>
        <p:txBody>
          <a:bodyPr/>
          <a:lstStyle/>
          <a:p>
            <a:endParaRPr lang="en-US" altLang="en-US" sz="2400" b="1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FB5389E-9676-49F2-B4D8-7F575C649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2600" y="2013358"/>
            <a:ext cx="8915400" cy="4463641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dirty="0"/>
              <a:t>12. They told us </a:t>
            </a:r>
            <a:r>
              <a:rPr lang="en-US" altLang="en-US" sz="2000" dirty="0">
                <a:solidFill>
                  <a:srgbClr val="00B0F0"/>
                </a:solidFill>
              </a:rPr>
              <a:t>to mind </a:t>
            </a:r>
            <a:r>
              <a:rPr lang="en-US" altLang="en-US" sz="2000" dirty="0"/>
              <a:t>our own business.</a:t>
            </a:r>
          </a:p>
          <a:p>
            <a:pPr marL="0" indent="0">
              <a:buNone/>
            </a:pPr>
            <a:r>
              <a:rPr lang="en-US" altLang="en-US" sz="2000" dirty="0"/>
              <a:t>13. I told them </a:t>
            </a:r>
            <a:r>
              <a:rPr lang="en-US" altLang="en-US" sz="2000" dirty="0">
                <a:solidFill>
                  <a:srgbClr val="00B0F0"/>
                </a:solidFill>
              </a:rPr>
              <a:t>not to wait </a:t>
            </a:r>
            <a:r>
              <a:rPr lang="en-US" altLang="en-US" sz="2000" dirty="0"/>
              <a:t>form me.</a:t>
            </a:r>
          </a:p>
          <a:p>
            <a:pPr marL="0" indent="0">
              <a:buNone/>
            </a:pPr>
            <a:r>
              <a:rPr lang="en-US" altLang="en-US" sz="2000" dirty="0"/>
              <a:t>14. I asked him </a:t>
            </a:r>
            <a:r>
              <a:rPr lang="en-US" altLang="en-US" sz="2000" dirty="0">
                <a:solidFill>
                  <a:srgbClr val="00B0F0"/>
                </a:solidFill>
              </a:rPr>
              <a:t>to slow </a:t>
            </a:r>
            <a:r>
              <a:rPr lang="en-US" altLang="en-US" sz="2000" dirty="0"/>
              <a:t>down.</a:t>
            </a:r>
          </a:p>
          <a:p>
            <a:pPr marL="0" indent="0">
              <a:buNone/>
            </a:pPr>
            <a:r>
              <a:rPr lang="en-US" altLang="en-US" sz="2000" b="1" dirty="0">
                <a:solidFill>
                  <a:srgbClr val="FF0000"/>
                </a:solidFill>
              </a:rPr>
              <a:t>*Remember: </a:t>
            </a:r>
            <a:r>
              <a:rPr lang="en-US" altLang="en-US" sz="2000" dirty="0">
                <a:solidFill>
                  <a:srgbClr val="FF0000"/>
                </a:solidFill>
              </a:rPr>
              <a:t>We report the imperative with </a:t>
            </a:r>
            <a:r>
              <a:rPr lang="en-US" altLang="en-US" sz="2000" dirty="0">
                <a:solidFill>
                  <a:srgbClr val="00B0F0"/>
                </a:solidFill>
              </a:rPr>
              <a:t>to-infinitive</a:t>
            </a:r>
            <a:r>
              <a:rPr lang="en-US" altLang="en-US" sz="2000" dirty="0">
                <a:solidFill>
                  <a:srgbClr val="FF0000"/>
                </a:solidFill>
              </a:rPr>
              <a:t> or </a:t>
            </a:r>
            <a:r>
              <a:rPr lang="en-US" altLang="en-US" sz="2000" dirty="0">
                <a:solidFill>
                  <a:srgbClr val="00B0F0"/>
                </a:solidFill>
              </a:rPr>
              <a:t>not + to-infinitive </a:t>
            </a:r>
            <a:r>
              <a:rPr lang="en-US" altLang="en-US" sz="2000" dirty="0">
                <a:solidFill>
                  <a:srgbClr val="FF0000"/>
                </a:solidFill>
              </a:rPr>
              <a:t>(negative). </a:t>
            </a:r>
          </a:p>
          <a:p>
            <a:pPr marL="0" indent="0">
              <a:buNone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3141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1F446-D03F-4B50-A0A1-C055797D5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1" dirty="0"/>
              <a:t>Exercise 2 </a:t>
            </a:r>
            <a:br>
              <a:rPr lang="en-GB" sz="2400" b="1" dirty="0"/>
            </a:br>
            <a:r>
              <a:rPr lang="en-GB" sz="2400" b="1" dirty="0"/>
              <a:t>CHANGE THE FOLLOWING SENTENCES INTO INDIRECT SPEECH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B9755-90D6-4044-8A42-5F9FE8EE2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1. I asked him </a:t>
            </a:r>
            <a:r>
              <a:rPr lang="en-US" sz="1800" dirty="0">
                <a:solidFill>
                  <a:srgbClr val="00B0F0"/>
                </a:solidFill>
              </a:rPr>
              <a:t>if he was ready to hear the truth.</a:t>
            </a:r>
          </a:p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	Are you ready to hear the truth?</a:t>
            </a:r>
          </a:p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2. I had to know </a:t>
            </a:r>
            <a:r>
              <a:rPr lang="en-US" sz="1800" dirty="0">
                <a:solidFill>
                  <a:srgbClr val="00B0F0"/>
                </a:solidFill>
              </a:rPr>
              <a:t>if he was going home then or if he was going to stay a while more.</a:t>
            </a:r>
          </a:p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	Are you going home now or are you going to stay a while more?</a:t>
            </a:r>
          </a:p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3. I wondered </a:t>
            </a:r>
            <a:r>
              <a:rPr lang="en-US" sz="1800" dirty="0">
                <a:solidFill>
                  <a:srgbClr val="00B0F0"/>
                </a:solidFill>
              </a:rPr>
              <a:t>how many times he had made the same mistake.</a:t>
            </a:r>
          </a:p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	How many times has he made the same mistake?</a:t>
            </a:r>
          </a:p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4. He asked me </a:t>
            </a:r>
            <a:r>
              <a:rPr lang="en-US" sz="1800" dirty="0">
                <a:solidFill>
                  <a:srgbClr val="00B0F0"/>
                </a:solidFill>
              </a:rPr>
              <a:t>what the new city code was.</a:t>
            </a:r>
          </a:p>
          <a:p>
            <a:pPr marL="0" lvl="0" indent="0" eaLnBrk="1" fontAlgn="auto" hangingPunct="1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	What’s the new city code?</a:t>
            </a:r>
          </a:p>
          <a:p>
            <a:pPr lvl="0" eaLnBrk="1" hangingPunct="1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5. She asked me </a:t>
            </a:r>
            <a:r>
              <a:rPr lang="en-US" altLang="en-US" sz="1800" dirty="0">
                <a:solidFill>
                  <a:srgbClr val="00B0F0"/>
                </a:solidFill>
              </a:rPr>
              <a:t>when I had graduated from college.</a:t>
            </a:r>
          </a:p>
          <a:p>
            <a:pPr lvl="0" eaLnBrk="1" hangingPunct="1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When did you graduate from college?</a:t>
            </a:r>
          </a:p>
          <a:p>
            <a:pPr lvl="0" eaLnBrk="1" hangingPunct="1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6. She wanted to know </a:t>
            </a:r>
            <a:r>
              <a:rPr lang="en-US" altLang="en-US" sz="1800" dirty="0">
                <a:solidFill>
                  <a:srgbClr val="00B0F0"/>
                </a:solidFill>
              </a:rPr>
              <a:t>if I liked to work in a team.</a:t>
            </a:r>
            <a:endParaRPr lang="en-US" altLang="en-US" sz="1800" dirty="0">
              <a:solidFill>
                <a:prstClr val="black"/>
              </a:solidFill>
            </a:endParaRPr>
          </a:p>
          <a:p>
            <a:pPr lvl="0" eaLnBrk="1" hangingPunct="1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Do you like to work in a team?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48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F495C-4735-4520-B19C-886756FEA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60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F486755B-2141-4170-9BB2-8D05090E0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" y="633266"/>
            <a:ext cx="10452683" cy="568364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1800" dirty="0"/>
              <a:t>9. She asked me </a:t>
            </a:r>
            <a:r>
              <a:rPr lang="en-US" altLang="en-US" sz="1800" dirty="0">
                <a:solidFill>
                  <a:srgbClr val="00B0F0"/>
                </a:solidFill>
              </a:rPr>
              <a:t>how much money I had earned at my last job.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/>
              <a:t>		How much money did you earn at your last job?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/>
              <a:t>10. The boss was curious to find out </a:t>
            </a:r>
            <a:r>
              <a:rPr lang="en-US" altLang="en-US" sz="1800" dirty="0">
                <a:solidFill>
                  <a:srgbClr val="00B0F0"/>
                </a:solidFill>
              </a:rPr>
              <a:t>how often I was late for work.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/>
              <a:t>		How often are you late for work?</a:t>
            </a:r>
          </a:p>
          <a:p>
            <a:pPr marL="0" lvl="0" indent="0">
              <a:buNone/>
            </a:pPr>
            <a:r>
              <a:rPr lang="en-GB" altLang="en-US" sz="1800" dirty="0">
                <a:solidFill>
                  <a:prstClr val="black"/>
                </a:solidFill>
              </a:rPr>
              <a:t>11. He wanted to know </a:t>
            </a:r>
            <a:r>
              <a:rPr lang="en-GB" altLang="en-US" sz="1800" dirty="0">
                <a:solidFill>
                  <a:srgbClr val="00B0F0"/>
                </a:solidFill>
              </a:rPr>
              <a:t>when the meeting would start.</a:t>
            </a:r>
          </a:p>
          <a:p>
            <a:pPr marL="0" lvl="0" indent="0">
              <a:buNone/>
            </a:pPr>
            <a:r>
              <a:rPr lang="en-GB" altLang="en-US" sz="1800" dirty="0">
                <a:solidFill>
                  <a:prstClr val="black"/>
                </a:solidFill>
              </a:rPr>
              <a:t>	When will the meeting start?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13. She kept asking </a:t>
            </a:r>
            <a:r>
              <a:rPr lang="en-US" altLang="en-US" sz="1800" dirty="0">
                <a:solidFill>
                  <a:srgbClr val="00B0F0"/>
                </a:solidFill>
              </a:rPr>
              <a:t>if I minded working at weekends. 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Do you mind working at weekends?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14. She wanted to know </a:t>
            </a:r>
            <a:r>
              <a:rPr lang="en-US" altLang="en-US" sz="1800" dirty="0">
                <a:solidFill>
                  <a:srgbClr val="00B0F0"/>
                </a:solidFill>
              </a:rPr>
              <a:t>what I had been doing the day before between 2 and 5. 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What were you doing yesterday between 2 and 5?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15. She asked me to show her </a:t>
            </a:r>
            <a:r>
              <a:rPr lang="en-US" altLang="en-US" sz="1800" dirty="0">
                <a:solidFill>
                  <a:srgbClr val="00B0F0"/>
                </a:solidFill>
              </a:rPr>
              <a:t>how I would solve the problem.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How would you solve the problem?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16. She even asked me </a:t>
            </a:r>
            <a:r>
              <a:rPr lang="en-US" altLang="en-US" sz="1800" dirty="0">
                <a:solidFill>
                  <a:srgbClr val="00B0F0"/>
                </a:solidFill>
              </a:rPr>
              <a:t>how long we had been seeing each other.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How long have you been seeing each other?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17. He asked his colleague </a:t>
            </a:r>
            <a:r>
              <a:rPr lang="en-US" altLang="en-US" sz="1800" dirty="0">
                <a:solidFill>
                  <a:srgbClr val="00B0F0"/>
                </a:solidFill>
              </a:rPr>
              <a:t>how he could be so rude to him. 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How can you be so rude to me?</a:t>
            </a:r>
          </a:p>
          <a:p>
            <a:pPr marL="0" lvl="0" indent="0">
              <a:buNone/>
            </a:pPr>
            <a:endParaRPr lang="en-GB" altLang="en-US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GB" altLang="en-US" sz="2400" dirty="0">
              <a:solidFill>
                <a:prstClr val="black"/>
              </a:solidFill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99573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97F4-8B87-4DAE-935C-135F56BA2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b="1" dirty="0">
                <a:solidFill>
                  <a:prstClr val="black"/>
                </a:solidFill>
              </a:rPr>
              <a:t>Exercise 3 (page 78 in your books)</a:t>
            </a:r>
            <a:br>
              <a:rPr lang="en-US" sz="2500" b="1" dirty="0">
                <a:solidFill>
                  <a:prstClr val="black"/>
                </a:solidFill>
              </a:rPr>
            </a:br>
            <a:r>
              <a:rPr lang="en-US" sz="2500" b="1" dirty="0">
                <a:solidFill>
                  <a:prstClr val="black"/>
                </a:solidFill>
              </a:rPr>
              <a:t>Report the following sentences and questions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6A43D-9D0D-40A7-B57C-43A344E31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She said that deaf-blind students </a:t>
            </a:r>
            <a:r>
              <a:rPr lang="en-US" sz="2400" dirty="0">
                <a:solidFill>
                  <a:srgbClr val="00B0F0"/>
                </a:solidFill>
              </a:rPr>
              <a:t>learnt</a:t>
            </a:r>
            <a:r>
              <a:rPr lang="en-US" sz="2400" dirty="0"/>
              <a:t> through direct teaching and structured routines.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He wanted to know what the prevalence of low-incidence, multiple and severe disabilities </a:t>
            </a:r>
            <a:r>
              <a:rPr lang="en-US" sz="2400" dirty="0">
                <a:solidFill>
                  <a:srgbClr val="00B0F0"/>
                </a:solidFill>
              </a:rPr>
              <a:t>had been </a:t>
            </a:r>
            <a:r>
              <a:rPr lang="en-US" sz="2400" dirty="0"/>
              <a:t>20 years </a:t>
            </a:r>
            <a:r>
              <a:rPr lang="en-US" sz="2400" dirty="0">
                <a:solidFill>
                  <a:srgbClr val="00B0F0"/>
                </a:solidFill>
              </a:rPr>
              <a:t>before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They told us that some people with TBI </a:t>
            </a:r>
            <a:r>
              <a:rPr lang="en-US" sz="2400" dirty="0">
                <a:solidFill>
                  <a:srgbClr val="00B0F0"/>
                </a:solidFill>
              </a:rPr>
              <a:t>had recovered </a:t>
            </a:r>
            <a:r>
              <a:rPr lang="en-US" sz="2400" dirty="0"/>
              <a:t>completely.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She asked me if cerebral palsy </a:t>
            </a:r>
            <a:r>
              <a:rPr lang="en-US" sz="2400" dirty="0">
                <a:solidFill>
                  <a:srgbClr val="00B0F0"/>
                </a:solidFill>
              </a:rPr>
              <a:t>was</a:t>
            </a:r>
            <a:r>
              <a:rPr lang="en-US" sz="2400" dirty="0"/>
              <a:t> a chronic disease.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She said he </a:t>
            </a:r>
            <a:r>
              <a:rPr lang="en-US" sz="2400" dirty="0">
                <a:solidFill>
                  <a:srgbClr val="00B0F0"/>
                </a:solidFill>
              </a:rPr>
              <a:t>would start </a:t>
            </a:r>
            <a:r>
              <a:rPr lang="en-US" sz="2400" dirty="0"/>
              <a:t>using adaptive devices </a:t>
            </a:r>
            <a:r>
              <a:rPr lang="en-US" sz="2400" dirty="0">
                <a:solidFill>
                  <a:srgbClr val="00B0F0"/>
                </a:solidFill>
              </a:rPr>
              <a:t>the following week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He wondered what many individuals with physical impairments </a:t>
            </a:r>
            <a:r>
              <a:rPr lang="en-US" sz="2400" dirty="0">
                <a:solidFill>
                  <a:srgbClr val="00B0F0"/>
                </a:solidFill>
              </a:rPr>
              <a:t>used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They told us that he had been diagnosed with TBI before he </a:t>
            </a:r>
            <a:r>
              <a:rPr lang="en-US" sz="2400" dirty="0">
                <a:solidFill>
                  <a:srgbClr val="00B0F0"/>
                </a:solidFill>
              </a:rPr>
              <a:t>had come </a:t>
            </a:r>
            <a:r>
              <a:rPr lang="en-US" sz="2400" dirty="0"/>
              <a:t>to this school.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94506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E6D82-C45F-47E2-BDB1-769CBA0C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Exercise 4. Vocabulary</a:t>
            </a:r>
            <a:br>
              <a:rPr lang="en-US" sz="2800" b="1" dirty="0"/>
            </a:br>
            <a:r>
              <a:rPr lang="en-GB" sz="2800" b="1" dirty="0"/>
              <a:t>Write the appropriate term or phrase for each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60A4C-D705-4167-A805-DC5A632A5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A brain damage that results from open or closed head injury </a:t>
            </a:r>
            <a:r>
              <a:rPr lang="en-GB" sz="1800" dirty="0">
                <a:solidFill>
                  <a:srgbClr val="00B0F0"/>
                </a:solidFill>
              </a:rPr>
              <a:t>– traumatic brain injury (TBI)</a:t>
            </a:r>
            <a:endParaRPr lang="en-GB" sz="1800" dirty="0"/>
          </a:p>
          <a:p>
            <a:r>
              <a:rPr lang="en-GB" sz="1800" dirty="0"/>
              <a:t>A significant impairment in both hearing and seeing </a:t>
            </a:r>
            <a:r>
              <a:rPr lang="en-GB" sz="1800" dirty="0">
                <a:solidFill>
                  <a:srgbClr val="00B0F0"/>
                </a:solidFill>
              </a:rPr>
              <a:t>– deaf-blindness</a:t>
            </a:r>
            <a:endParaRPr lang="en-GB" sz="1800" dirty="0"/>
          </a:p>
          <a:p>
            <a:r>
              <a:rPr lang="en-GB" sz="1800" dirty="0"/>
              <a:t>Physical limitations or other health problems which affect a person’s physical functioning, mobility, etc.</a:t>
            </a:r>
            <a:r>
              <a:rPr lang="en-GB" sz="1800" dirty="0">
                <a:solidFill>
                  <a:srgbClr val="00B0F0"/>
                </a:solidFill>
              </a:rPr>
              <a:t> – physical disability</a:t>
            </a:r>
            <a:endParaRPr lang="en-GB" sz="1800" dirty="0"/>
          </a:p>
          <a:p>
            <a:r>
              <a:rPr lang="en-GB" sz="1800" dirty="0"/>
              <a:t>A condition which exists for only a short time </a:t>
            </a:r>
            <a:r>
              <a:rPr lang="en-GB" sz="1800" dirty="0">
                <a:solidFill>
                  <a:srgbClr val="00B0F0"/>
                </a:solidFill>
              </a:rPr>
              <a:t>– transitory </a:t>
            </a:r>
            <a:endParaRPr lang="en-GB" sz="1800" dirty="0"/>
          </a:p>
          <a:p>
            <a:r>
              <a:rPr lang="en-GB" sz="1800" dirty="0"/>
              <a:t>A condition which gradually develops over time </a:t>
            </a:r>
            <a:r>
              <a:rPr lang="en-GB" sz="1800" dirty="0">
                <a:solidFill>
                  <a:srgbClr val="00B0F0"/>
                </a:solidFill>
              </a:rPr>
              <a:t>– progressive </a:t>
            </a:r>
            <a:endParaRPr lang="en-GB" sz="1800" dirty="0"/>
          </a:p>
          <a:p>
            <a:r>
              <a:rPr lang="en-GB" sz="1800" dirty="0"/>
              <a:t>A condition which is permanent </a:t>
            </a:r>
            <a:r>
              <a:rPr lang="en-GB" sz="1800" dirty="0">
                <a:solidFill>
                  <a:srgbClr val="00B0F0"/>
                </a:solidFill>
              </a:rPr>
              <a:t>– chronic </a:t>
            </a:r>
            <a:endParaRPr lang="en-GB" sz="1800" dirty="0"/>
          </a:p>
          <a:p>
            <a:r>
              <a:rPr lang="en-GB" sz="1800" dirty="0"/>
              <a:t>A neurological condition characterized by paralysis, weakness, lack of coordination, and/or other motor dysfunction </a:t>
            </a:r>
            <a:r>
              <a:rPr lang="en-GB" sz="1800" dirty="0">
                <a:solidFill>
                  <a:srgbClr val="00B0F0"/>
                </a:solidFill>
              </a:rPr>
              <a:t>– cerebral palsy </a:t>
            </a:r>
          </a:p>
          <a:p>
            <a:pPr lvl="0"/>
            <a:r>
              <a:rPr lang="en-GB" sz="1800" dirty="0">
                <a:solidFill>
                  <a:prstClr val="black"/>
                </a:solidFill>
              </a:rPr>
              <a:t>An episodic seizure disorder </a:t>
            </a:r>
            <a:r>
              <a:rPr lang="en-GB" sz="1800" dirty="0">
                <a:solidFill>
                  <a:srgbClr val="00B0F0"/>
                </a:solidFill>
              </a:rPr>
              <a:t>– epilepsy </a:t>
            </a:r>
            <a:endParaRPr lang="en-GB" sz="1800" dirty="0">
              <a:solidFill>
                <a:prstClr val="black"/>
              </a:solidFill>
            </a:endParaRPr>
          </a:p>
          <a:p>
            <a:pPr lvl="0"/>
            <a:r>
              <a:rPr lang="en-GB" sz="1800" dirty="0">
                <a:solidFill>
                  <a:prstClr val="black"/>
                </a:solidFill>
              </a:rPr>
              <a:t>A hereditary disease characterized by progressive weakness caused by degeneration of muscle </a:t>
            </a:r>
            <a:r>
              <a:rPr lang="en-GB" sz="1800" dirty="0" err="1">
                <a:solidFill>
                  <a:prstClr val="black"/>
                </a:solidFill>
              </a:rPr>
              <a:t>fibers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>
                <a:solidFill>
                  <a:srgbClr val="00B0F0"/>
                </a:solidFill>
              </a:rPr>
              <a:t>– muscular dystrophy </a:t>
            </a:r>
            <a:endParaRPr lang="en-GB" sz="1800" dirty="0">
              <a:solidFill>
                <a:prstClr val="black"/>
              </a:solidFill>
            </a:endParaRPr>
          </a:p>
          <a:p>
            <a:pPr lvl="0"/>
            <a:r>
              <a:rPr lang="en-GB" sz="1800" dirty="0">
                <a:solidFill>
                  <a:prstClr val="black"/>
                </a:solidFill>
              </a:rPr>
              <a:t>A systemic disease affecting children’s muscles and joints </a:t>
            </a:r>
            <a:r>
              <a:rPr lang="en-GB" sz="1800" dirty="0">
                <a:solidFill>
                  <a:srgbClr val="00B0F0"/>
                </a:solidFill>
              </a:rPr>
              <a:t>– juvenile rheumatoid arthritis </a:t>
            </a:r>
            <a:endParaRPr lang="en-GB" sz="1800" dirty="0">
              <a:solidFill>
                <a:prstClr val="black"/>
              </a:solidFill>
            </a:endParaRPr>
          </a:p>
          <a:p>
            <a:pPr lvl="0"/>
            <a:r>
              <a:rPr lang="en-GB" sz="1800" dirty="0">
                <a:solidFill>
                  <a:prstClr val="black"/>
                </a:solidFill>
              </a:rPr>
              <a:t>Adaptive devices used by people with physical disabilities </a:t>
            </a:r>
            <a:r>
              <a:rPr lang="en-GB" sz="1800" dirty="0">
                <a:solidFill>
                  <a:srgbClr val="00B0F0"/>
                </a:solidFill>
              </a:rPr>
              <a:t>– prosthetics, orthotics, wheelchair, crutches </a:t>
            </a:r>
            <a:endParaRPr lang="en-GB" sz="1800" dirty="0">
              <a:solidFill>
                <a:prstClr val="black"/>
              </a:solidFill>
            </a:endParaRPr>
          </a:p>
          <a:p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5718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B1380-218B-47C9-8E1B-E98755180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047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00074-B132-4C19-B145-B36859EE3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8899"/>
            <a:ext cx="10515600" cy="5338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200" b="1" dirty="0"/>
              <a:t>Revision 6</a:t>
            </a:r>
            <a:r>
              <a:rPr lang="en-US" sz="2200" dirty="0"/>
              <a:t> reviews grammar and vocabulary from Units 11 and 12.</a:t>
            </a:r>
          </a:p>
          <a:p>
            <a:r>
              <a:rPr lang="en-US" sz="2200" dirty="0"/>
              <a:t>Unit 11:</a:t>
            </a:r>
          </a:p>
          <a:p>
            <a:pPr lvl="1"/>
            <a:r>
              <a:rPr lang="en-US" sz="2200" dirty="0"/>
              <a:t>Grammar – Reported statements (please refer to page 73 in your books)</a:t>
            </a:r>
          </a:p>
          <a:p>
            <a:pPr lvl="1"/>
            <a:r>
              <a:rPr lang="en-US" sz="2200" dirty="0"/>
              <a:t>Vocabulary – Learners with low incidence, multiple and severe disabilities (pages 70 and 71)</a:t>
            </a:r>
          </a:p>
          <a:p>
            <a:r>
              <a:rPr lang="en-US" sz="2200" dirty="0"/>
              <a:t>Unit 12: </a:t>
            </a:r>
          </a:p>
          <a:p>
            <a:pPr lvl="1"/>
            <a:r>
              <a:rPr lang="en-US" sz="2200" dirty="0"/>
              <a:t>Grammar – Reported questions (please refer to page 77 in your books)</a:t>
            </a:r>
          </a:p>
          <a:p>
            <a:pPr lvl="1"/>
            <a:r>
              <a:rPr lang="en-US" sz="2200" dirty="0"/>
              <a:t>Vocabulary – Learners with physical disability (pages 74 and 75)</a:t>
            </a:r>
          </a:p>
          <a:p>
            <a:pPr lvl="1"/>
            <a:endParaRPr lang="en-US" sz="2200" dirty="0"/>
          </a:p>
          <a:p>
            <a:pPr marL="457200" lvl="1" indent="0" algn="ctr">
              <a:buNone/>
            </a:pPr>
            <a:r>
              <a:rPr lang="en-US" sz="2200" b="1" dirty="0">
                <a:solidFill>
                  <a:srgbClr val="FF0000"/>
                </a:solidFill>
              </a:rPr>
              <a:t>EXTRA PRACTICE: </a:t>
            </a:r>
          </a:p>
          <a:p>
            <a:pPr lvl="1"/>
            <a:r>
              <a:rPr lang="en-US" sz="2200" dirty="0"/>
              <a:t>Please create an account for the </a:t>
            </a:r>
            <a:r>
              <a:rPr lang="en-US" sz="2200" dirty="0" err="1"/>
              <a:t>En</a:t>
            </a:r>
            <a:r>
              <a:rPr lang="en-US" sz="2200" dirty="0"/>
              <a:t>-Abilities English language learning platform available at </a:t>
            </a:r>
            <a:r>
              <a:rPr lang="en-US" sz="2200" dirty="0">
                <a:hlinkClick r:id="rId2"/>
              </a:rPr>
              <a:t>https://desarrollo.enabilities.prometeoinnovations.com/login/index.php</a:t>
            </a:r>
            <a:r>
              <a:rPr lang="en-US" sz="2200" dirty="0"/>
              <a:t> </a:t>
            </a:r>
          </a:p>
          <a:p>
            <a:pPr lvl="1"/>
            <a:r>
              <a:rPr lang="en-US" sz="2200" dirty="0"/>
              <a:t>Go to English course B1 – Unit 8 – Exercises 8.6, 8.7, 8.8, 8.9, 8.10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50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68A0FDC-BB03-45AF-9D1F-F63A0CE82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2800" b="1" dirty="0"/>
              <a:t>Exercise 1 </a:t>
            </a:r>
            <a:br>
              <a:rPr lang="en-US" altLang="en-US" sz="2800" b="1" dirty="0"/>
            </a:br>
            <a:r>
              <a:rPr lang="en-US" altLang="en-US" sz="2800" b="1" dirty="0"/>
              <a:t>REPORT THE FOLLOWING SENTENCES.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C9E433A-DF75-4F4C-90EA-641657DB0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295401"/>
            <a:ext cx="8229600" cy="48307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I’m living in London.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We moved into our new house last month.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Rachel and Mark are getting married next month.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My sister has had a baby,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I don’t know what Frank is doing.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I saw Helen at a party in June and she seemed fine.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I haven’t seen Diane recently.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My car was stolen a few days ago.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I want to go on holiday, but I can’t afford it.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I’ll tell Chris I saw you.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John cleared the garden yesterday.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Mind your own business.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Don’t wait for me.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dirty="0"/>
              <a:t>Please slow down!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000" dirty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000" dirty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000" dirty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0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>
            <a:extLst>
              <a:ext uri="{FF2B5EF4-FFF2-40B4-BE49-F238E27FC236}">
                <a16:creationId xmlns:a16="http://schemas.microsoft.com/office/drawing/2014/main" id="{562F2B47-3226-45FF-B529-5894B1E98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b="1" dirty="0"/>
              <a:t>Exercise 2 </a:t>
            </a:r>
            <a:br>
              <a:rPr lang="en-US" altLang="en-US" sz="2400" b="1" dirty="0"/>
            </a:br>
            <a:r>
              <a:rPr lang="en-US" altLang="en-US" sz="2400" b="1" dirty="0"/>
              <a:t>CHANGE THE FOLLOWING QUESTIONS INTO INDIRECT SPEECH</a:t>
            </a:r>
          </a:p>
        </p:txBody>
      </p:sp>
      <p:sp>
        <p:nvSpPr>
          <p:cNvPr id="2051" name="Content Placeholder 5">
            <a:extLst>
              <a:ext uri="{FF2B5EF4-FFF2-40B4-BE49-F238E27FC236}">
                <a16:creationId xmlns:a16="http://schemas.microsoft.com/office/drawing/2014/main" id="{9A45B558-39F8-4706-A758-4E705738A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1. I asked him _________________________________</a:t>
            </a: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	Are you ready to hear the truth?</a:t>
            </a: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2. I had to know ________________________________</a:t>
            </a: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	Are you going home now or are you going to stay a while more?</a:t>
            </a: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3. I wondered __________________________________</a:t>
            </a: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	How many times has he made the same mistake?</a:t>
            </a: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4. He asked me _________________________________</a:t>
            </a:r>
          </a:p>
          <a:p>
            <a:pPr marL="0" lvl="0" indent="0" fontAlgn="auto"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prstClr val="black"/>
                </a:solidFill>
              </a:rPr>
              <a:t>	What’s the new city code?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5. She asked me _______________________________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When did you graduate from college?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6. She wanted to know ___________________________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Do you like to work in a team?</a:t>
            </a:r>
          </a:p>
          <a:p>
            <a:pPr lvl="0">
              <a:buNone/>
            </a:pPr>
            <a:endParaRPr lang="en-US" altLang="en-US" sz="1800" dirty="0">
              <a:solidFill>
                <a:prstClr val="black"/>
              </a:solidFill>
            </a:endParaRPr>
          </a:p>
          <a:p>
            <a:pPr marL="0" lvl="0" indent="0" fontAlgn="auto">
              <a:spcAft>
                <a:spcPts val="0"/>
              </a:spcAft>
              <a:buNone/>
              <a:defRPr/>
            </a:pPr>
            <a:endParaRPr lang="en-US" sz="2000" dirty="0">
              <a:solidFill>
                <a:prstClr val="black"/>
              </a:solidFill>
            </a:endParaRP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F495C-4735-4520-B19C-886756FEA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460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F486755B-2141-4170-9BB2-8D05090E0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" y="633266"/>
            <a:ext cx="10452683" cy="568364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1800" dirty="0"/>
              <a:t>9. She asked me _______________________________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/>
              <a:t>		How much money did you earn at your last job?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/>
              <a:t>10. The boss was curious to find out __________________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1800" dirty="0"/>
              <a:t>		How often are you late for work?</a:t>
            </a:r>
          </a:p>
          <a:p>
            <a:pPr marL="0" lvl="0" indent="0">
              <a:buNone/>
            </a:pPr>
            <a:r>
              <a:rPr lang="en-GB" altLang="en-US" sz="1800" dirty="0">
                <a:solidFill>
                  <a:prstClr val="black"/>
                </a:solidFill>
              </a:rPr>
              <a:t>11. He wanted to know ____________________________</a:t>
            </a:r>
          </a:p>
          <a:p>
            <a:pPr marL="0" lvl="0" indent="0">
              <a:buNone/>
            </a:pPr>
            <a:r>
              <a:rPr lang="en-GB" altLang="en-US" sz="1800" dirty="0">
                <a:solidFill>
                  <a:prstClr val="black"/>
                </a:solidFill>
              </a:rPr>
              <a:t>	When will the meeting start?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13. She kept asking ______________________________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Do you mind working at weekends?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14. She wanted to know ___________________________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What were you doing yesterday between 2 and 5?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15. She asked me to show her ______________________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How would you solve the problem?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16. She even asked me ___________________________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How long have you been seeing each other?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17. He asked his colleague _________________________</a:t>
            </a:r>
          </a:p>
          <a:p>
            <a:pPr lvl="0">
              <a:buNone/>
            </a:pPr>
            <a:r>
              <a:rPr lang="en-US" altLang="en-US" sz="1800" dirty="0">
                <a:solidFill>
                  <a:prstClr val="black"/>
                </a:solidFill>
              </a:rPr>
              <a:t>		How can you be so rude to me?</a:t>
            </a:r>
          </a:p>
          <a:p>
            <a:pPr marL="0" lvl="0" indent="0">
              <a:buNone/>
            </a:pPr>
            <a:endParaRPr lang="en-GB" altLang="en-US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GB" altLang="en-US" sz="2400" dirty="0">
              <a:solidFill>
                <a:prstClr val="black"/>
              </a:solidFill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627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A69D8-9E9E-4395-8664-8C0F724C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/>
              <a:t>Exercise 3 (page 78 in your books)</a:t>
            </a:r>
            <a:br>
              <a:rPr lang="en-US" sz="2800" b="1" dirty="0"/>
            </a:br>
            <a:r>
              <a:rPr lang="en-US" sz="2800" b="1" dirty="0"/>
              <a:t>Report the following sentences and questions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16E3-BEE1-4537-81BF-B3069C462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900" dirty="0">
                <a:solidFill>
                  <a:prstClr val="black"/>
                </a:solidFill>
              </a:rPr>
              <a:t>“Deaf-blind students learn through direct teaching and structured routines.”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900" dirty="0">
                <a:solidFill>
                  <a:prstClr val="black"/>
                </a:solidFill>
              </a:rPr>
              <a:t>“What was the prevalence of low-incidence, multiple and severe disabilities 20 years ago?”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900" dirty="0">
                <a:solidFill>
                  <a:prstClr val="black"/>
                </a:solidFill>
              </a:rPr>
              <a:t>“Some people with TBI have recovered completely.”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900" dirty="0">
                <a:solidFill>
                  <a:prstClr val="black"/>
                </a:solidFill>
              </a:rPr>
              <a:t>“Is cerebral palsy a chronic disease?”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900" dirty="0">
                <a:solidFill>
                  <a:prstClr val="black"/>
                </a:solidFill>
              </a:rPr>
              <a:t>“He will start using adaptive devices next week.”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900" dirty="0">
                <a:solidFill>
                  <a:prstClr val="black"/>
                </a:solidFill>
              </a:rPr>
              <a:t>“What do many individuals with physical impairments use?”</a:t>
            </a:r>
          </a:p>
          <a:p>
            <a:pPr marL="514350" lvl="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900" dirty="0">
                <a:solidFill>
                  <a:prstClr val="black"/>
                </a:solidFill>
              </a:rPr>
              <a:t>“He had been diagnosed with TBI before he came to this school.”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E6D82-C45F-47E2-BDB1-769CBA0C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Exercise 4. Vocabulary</a:t>
            </a:r>
            <a:br>
              <a:rPr lang="en-US" sz="2800" b="1" dirty="0"/>
            </a:br>
            <a:r>
              <a:rPr lang="en-GB" sz="2800" b="1" dirty="0"/>
              <a:t>Write the appropriate term or phrase for each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60A4C-D705-4167-A805-DC5A632A5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A brain damage that results from open or closed head injury </a:t>
            </a:r>
          </a:p>
          <a:p>
            <a:r>
              <a:rPr lang="en-GB" sz="1800" dirty="0"/>
              <a:t>A significant impairment in both hearing and seeing </a:t>
            </a:r>
          </a:p>
          <a:p>
            <a:r>
              <a:rPr lang="en-GB" sz="1800" dirty="0"/>
              <a:t>Physical limitations or other health problems which affect a person’s physical functioning, mobility, etc. </a:t>
            </a:r>
          </a:p>
          <a:p>
            <a:r>
              <a:rPr lang="en-GB" sz="1800" dirty="0"/>
              <a:t>A condition which exists for only a short time </a:t>
            </a:r>
          </a:p>
          <a:p>
            <a:r>
              <a:rPr lang="en-GB" sz="1800" dirty="0"/>
              <a:t>A condition which gradually develops over time </a:t>
            </a:r>
          </a:p>
          <a:p>
            <a:r>
              <a:rPr lang="en-GB" sz="1800" dirty="0"/>
              <a:t>A condition which is permanent </a:t>
            </a:r>
          </a:p>
          <a:p>
            <a:r>
              <a:rPr lang="en-GB" sz="1800" dirty="0"/>
              <a:t>A neurological condition characterized by paralysis, weakness, lack of coordination, and/or other motor dysfunction </a:t>
            </a:r>
          </a:p>
          <a:p>
            <a:pPr lvl="0"/>
            <a:r>
              <a:rPr lang="en-GB" sz="1800" dirty="0">
                <a:solidFill>
                  <a:prstClr val="black"/>
                </a:solidFill>
              </a:rPr>
              <a:t>An episodic seizure disorder </a:t>
            </a:r>
          </a:p>
          <a:p>
            <a:pPr lvl="0"/>
            <a:r>
              <a:rPr lang="en-GB" sz="1800" dirty="0">
                <a:solidFill>
                  <a:prstClr val="black"/>
                </a:solidFill>
              </a:rPr>
              <a:t>A hereditary disease characterized by progressive weakness caused by degeneration of muscle </a:t>
            </a:r>
            <a:r>
              <a:rPr lang="en-GB" sz="1800" dirty="0" err="1">
                <a:solidFill>
                  <a:prstClr val="black"/>
                </a:solidFill>
              </a:rPr>
              <a:t>fibers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en-GB" sz="1800" dirty="0">
                <a:solidFill>
                  <a:prstClr val="black"/>
                </a:solidFill>
              </a:rPr>
              <a:t>A systemic disease affecting children’s muscles and joints </a:t>
            </a:r>
          </a:p>
          <a:p>
            <a:pPr lvl="0"/>
            <a:r>
              <a:rPr lang="en-GB" sz="1800" dirty="0">
                <a:solidFill>
                  <a:prstClr val="black"/>
                </a:solidFill>
              </a:rPr>
              <a:t>Adaptive devices used by people with physical disabilities </a:t>
            </a:r>
          </a:p>
          <a:p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659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F8C35-EBFD-4FC6-8D9E-C34C183853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45BE4-443F-4E28-952B-A1199397A1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787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8F7A215F-B6AD-411C-95D4-224931B0F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b="1" dirty="0"/>
              <a:t>Exercise 1 </a:t>
            </a:r>
            <a:br>
              <a:rPr lang="en-GB" altLang="en-US" sz="2400" b="1" dirty="0"/>
            </a:br>
            <a:r>
              <a:rPr lang="en-GB" altLang="en-US" sz="2400" b="1" dirty="0"/>
              <a:t>REPORT THE FOLLOWING SENTENCES.</a:t>
            </a:r>
            <a:endParaRPr lang="en-US" altLang="en-US" sz="2400" b="1" dirty="0"/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CE3FFD3B-3AA1-4CB8-8A86-CEE026E4E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27" y="1371601"/>
            <a:ext cx="10670797" cy="502919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1800" dirty="0"/>
              <a:t>She said that she </a:t>
            </a:r>
            <a:r>
              <a:rPr lang="en-US" altLang="en-US" sz="1800" dirty="0">
                <a:solidFill>
                  <a:srgbClr val="00B0F0"/>
                </a:solidFill>
              </a:rPr>
              <a:t>was living </a:t>
            </a:r>
            <a:r>
              <a:rPr lang="en-US" altLang="en-US" sz="1800" dirty="0"/>
              <a:t>in London.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1800" dirty="0"/>
              <a:t>They </a:t>
            </a:r>
            <a:r>
              <a:rPr lang="en-US" altLang="en-US" sz="1800" dirty="0">
                <a:solidFill>
                  <a:srgbClr val="00B050"/>
                </a:solidFill>
              </a:rPr>
              <a:t>told </a:t>
            </a:r>
            <a:r>
              <a:rPr lang="en-US" altLang="en-US" sz="1800" b="1" dirty="0">
                <a:solidFill>
                  <a:srgbClr val="00B050"/>
                </a:solidFill>
              </a:rPr>
              <a:t>us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/>
              <a:t>they </a:t>
            </a:r>
            <a:r>
              <a:rPr lang="en-US" altLang="en-US" sz="1800" dirty="0">
                <a:solidFill>
                  <a:srgbClr val="00B0F0"/>
                </a:solidFill>
              </a:rPr>
              <a:t>had moved </a:t>
            </a:r>
            <a:r>
              <a:rPr lang="en-US" altLang="en-US" sz="1800" dirty="0"/>
              <a:t>into their new house </a:t>
            </a:r>
            <a:r>
              <a:rPr lang="en-US" altLang="en-US" sz="1800" dirty="0">
                <a:solidFill>
                  <a:srgbClr val="7030A0"/>
                </a:solidFill>
              </a:rPr>
              <a:t>the month before</a:t>
            </a:r>
            <a:r>
              <a:rPr lang="en-US" altLang="en-US" sz="1800" dirty="0"/>
              <a:t>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1800" dirty="0"/>
              <a:t>He said that Rachel and Mark </a:t>
            </a:r>
            <a:r>
              <a:rPr lang="en-US" altLang="en-US" sz="1800" dirty="0">
                <a:solidFill>
                  <a:srgbClr val="00B0F0"/>
                </a:solidFill>
              </a:rPr>
              <a:t>were getting </a:t>
            </a:r>
            <a:r>
              <a:rPr lang="en-US" altLang="en-US" sz="1800" dirty="0"/>
              <a:t>married </a:t>
            </a:r>
            <a:r>
              <a:rPr lang="en-US" altLang="en-US" sz="1800" dirty="0">
                <a:solidFill>
                  <a:srgbClr val="7030A0"/>
                </a:solidFill>
              </a:rPr>
              <a:t>the following month</a:t>
            </a:r>
            <a:r>
              <a:rPr lang="en-US" altLang="en-US" sz="1800" dirty="0"/>
              <a:t>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1800" dirty="0"/>
              <a:t>She </a:t>
            </a:r>
            <a:r>
              <a:rPr lang="en-US" altLang="en-US" sz="1800" dirty="0">
                <a:solidFill>
                  <a:srgbClr val="00B050"/>
                </a:solidFill>
              </a:rPr>
              <a:t>told </a:t>
            </a:r>
            <a:r>
              <a:rPr lang="en-US" altLang="en-US" sz="1800" b="1" dirty="0">
                <a:solidFill>
                  <a:srgbClr val="00B050"/>
                </a:solidFill>
              </a:rPr>
              <a:t>us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/>
              <a:t>that her sister </a:t>
            </a:r>
            <a:r>
              <a:rPr lang="en-US" altLang="en-US" sz="1800" dirty="0">
                <a:solidFill>
                  <a:srgbClr val="00B0F0"/>
                </a:solidFill>
              </a:rPr>
              <a:t>had had </a:t>
            </a:r>
            <a:r>
              <a:rPr lang="en-US" altLang="en-US" sz="1800" dirty="0"/>
              <a:t>a baby.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1800" dirty="0"/>
              <a:t>He said he </a:t>
            </a:r>
            <a:r>
              <a:rPr lang="en-US" altLang="en-US" sz="1800" dirty="0">
                <a:solidFill>
                  <a:srgbClr val="00B0F0"/>
                </a:solidFill>
              </a:rPr>
              <a:t>didn’t know </a:t>
            </a:r>
            <a:r>
              <a:rPr lang="en-US" altLang="en-US" sz="1800" dirty="0"/>
              <a:t>what Frank </a:t>
            </a:r>
            <a:r>
              <a:rPr lang="en-US" altLang="en-US" sz="1800" dirty="0">
                <a:solidFill>
                  <a:srgbClr val="00B0F0"/>
                </a:solidFill>
              </a:rPr>
              <a:t>was doing</a:t>
            </a:r>
            <a:r>
              <a:rPr lang="en-US" altLang="en-US" sz="1800" dirty="0"/>
              <a:t>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1800" dirty="0"/>
              <a:t>She </a:t>
            </a:r>
            <a:r>
              <a:rPr lang="en-US" altLang="en-US" sz="1800" dirty="0">
                <a:solidFill>
                  <a:srgbClr val="00B050"/>
                </a:solidFill>
              </a:rPr>
              <a:t>told </a:t>
            </a:r>
            <a:r>
              <a:rPr lang="en-US" altLang="en-US" sz="1800" b="1" dirty="0">
                <a:solidFill>
                  <a:srgbClr val="00B050"/>
                </a:solidFill>
              </a:rPr>
              <a:t>me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/>
              <a:t>that she </a:t>
            </a:r>
            <a:r>
              <a:rPr lang="en-US" altLang="en-US" sz="1800" dirty="0">
                <a:solidFill>
                  <a:srgbClr val="00B0F0"/>
                </a:solidFill>
              </a:rPr>
              <a:t>had seen </a:t>
            </a:r>
            <a:r>
              <a:rPr lang="en-US" altLang="en-US" sz="1800" dirty="0"/>
              <a:t>Helen at a party in June and that she </a:t>
            </a:r>
            <a:r>
              <a:rPr lang="en-US" altLang="en-US" sz="1800" dirty="0">
                <a:solidFill>
                  <a:srgbClr val="00B0F0"/>
                </a:solidFill>
              </a:rPr>
              <a:t>had seemed </a:t>
            </a:r>
            <a:r>
              <a:rPr lang="en-US" altLang="en-US" sz="1800" dirty="0"/>
              <a:t>fine.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1800" dirty="0"/>
              <a:t>He said he </a:t>
            </a:r>
            <a:r>
              <a:rPr lang="en-US" altLang="en-US" sz="1800" dirty="0">
                <a:solidFill>
                  <a:srgbClr val="00B0F0"/>
                </a:solidFill>
              </a:rPr>
              <a:t>hadn’t seen </a:t>
            </a:r>
            <a:r>
              <a:rPr lang="en-US" altLang="en-US" sz="1800" dirty="0"/>
              <a:t>Diane recently.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1800" dirty="0"/>
              <a:t>He </a:t>
            </a:r>
            <a:r>
              <a:rPr lang="en-US" altLang="en-US" sz="1800" dirty="0">
                <a:solidFill>
                  <a:srgbClr val="00B050"/>
                </a:solidFill>
              </a:rPr>
              <a:t>told </a:t>
            </a:r>
            <a:r>
              <a:rPr lang="en-US" altLang="en-US" sz="1800" b="1" dirty="0">
                <a:solidFill>
                  <a:srgbClr val="00B050"/>
                </a:solidFill>
              </a:rPr>
              <a:t>us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/>
              <a:t>that his car </a:t>
            </a:r>
            <a:r>
              <a:rPr lang="en-US" altLang="en-US" sz="1800" dirty="0">
                <a:solidFill>
                  <a:srgbClr val="00B0F0"/>
                </a:solidFill>
              </a:rPr>
              <a:t>had been stolen </a:t>
            </a:r>
            <a:r>
              <a:rPr lang="en-US" altLang="en-US" sz="1800" dirty="0"/>
              <a:t>a few days </a:t>
            </a:r>
            <a:r>
              <a:rPr lang="en-US" altLang="en-US" sz="1800" dirty="0">
                <a:solidFill>
                  <a:srgbClr val="7030A0"/>
                </a:solidFill>
              </a:rPr>
              <a:t>before</a:t>
            </a:r>
            <a:r>
              <a:rPr lang="en-US" altLang="en-US" sz="1800" dirty="0"/>
              <a:t>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1800" dirty="0"/>
              <a:t>She said she </a:t>
            </a:r>
            <a:r>
              <a:rPr lang="en-US" altLang="en-US" sz="1800" dirty="0">
                <a:solidFill>
                  <a:srgbClr val="00B0F0"/>
                </a:solidFill>
              </a:rPr>
              <a:t>wanted</a:t>
            </a:r>
            <a:r>
              <a:rPr lang="en-US" altLang="en-US" sz="1800" dirty="0"/>
              <a:t> to go on holiday but she </a:t>
            </a:r>
            <a:r>
              <a:rPr lang="en-US" altLang="en-US" sz="1800" dirty="0">
                <a:solidFill>
                  <a:srgbClr val="00B0F0"/>
                </a:solidFill>
              </a:rPr>
              <a:t>couldn’t afford </a:t>
            </a:r>
            <a:r>
              <a:rPr lang="en-US" altLang="en-US" sz="1800" dirty="0"/>
              <a:t>it.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1800" dirty="0"/>
              <a:t>She </a:t>
            </a:r>
            <a:r>
              <a:rPr lang="en-US" altLang="en-US" sz="1800" dirty="0">
                <a:solidFill>
                  <a:srgbClr val="00B050"/>
                </a:solidFill>
              </a:rPr>
              <a:t>told </a:t>
            </a:r>
            <a:r>
              <a:rPr lang="en-US" altLang="en-US" sz="1800" b="1" dirty="0">
                <a:solidFill>
                  <a:srgbClr val="00B050"/>
                </a:solidFill>
              </a:rPr>
              <a:t>me</a:t>
            </a:r>
            <a:r>
              <a:rPr lang="en-US" altLang="en-US" sz="1800" dirty="0">
                <a:solidFill>
                  <a:srgbClr val="00B050"/>
                </a:solidFill>
              </a:rPr>
              <a:t> </a:t>
            </a:r>
            <a:r>
              <a:rPr lang="en-US" altLang="en-US" sz="1800" dirty="0"/>
              <a:t>she </a:t>
            </a:r>
            <a:r>
              <a:rPr lang="en-US" altLang="en-US" sz="1800" dirty="0">
                <a:solidFill>
                  <a:srgbClr val="00B0F0"/>
                </a:solidFill>
              </a:rPr>
              <a:t>would tell </a:t>
            </a:r>
            <a:r>
              <a:rPr lang="en-US" altLang="en-US" sz="1800" dirty="0"/>
              <a:t>Chris she </a:t>
            </a:r>
            <a:r>
              <a:rPr lang="en-US" altLang="en-US" sz="1800" dirty="0">
                <a:solidFill>
                  <a:srgbClr val="00B0F0"/>
                </a:solidFill>
              </a:rPr>
              <a:t>had seen </a:t>
            </a:r>
            <a:r>
              <a:rPr lang="en-US" altLang="en-US" sz="1800" dirty="0"/>
              <a:t>me.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en-US" altLang="en-US" sz="1800" dirty="0"/>
              <a:t>She said John </a:t>
            </a:r>
            <a:r>
              <a:rPr lang="en-US" altLang="en-US" sz="1800" dirty="0">
                <a:solidFill>
                  <a:srgbClr val="00B0F0"/>
                </a:solidFill>
              </a:rPr>
              <a:t>had cleared </a:t>
            </a:r>
            <a:r>
              <a:rPr lang="en-US" altLang="en-US" sz="1800" dirty="0"/>
              <a:t>the garden </a:t>
            </a:r>
            <a:r>
              <a:rPr lang="en-US" altLang="en-US" sz="1800" dirty="0">
                <a:solidFill>
                  <a:srgbClr val="7030A0"/>
                </a:solidFill>
              </a:rPr>
              <a:t>the day before</a:t>
            </a:r>
            <a:r>
              <a:rPr lang="en-US" altLang="en-US" sz="1800" dirty="0"/>
              <a:t>.</a:t>
            </a:r>
          </a:p>
          <a:p>
            <a:r>
              <a:rPr lang="en-US" altLang="en-US" sz="1800" b="1" dirty="0">
                <a:solidFill>
                  <a:srgbClr val="FF0000"/>
                </a:solidFill>
              </a:rPr>
              <a:t>Remember: </a:t>
            </a:r>
          </a:p>
          <a:p>
            <a:pPr lvl="1"/>
            <a:r>
              <a:rPr lang="en-US" altLang="en-US" sz="1800" dirty="0">
                <a:solidFill>
                  <a:srgbClr val="00B050"/>
                </a:solidFill>
              </a:rPr>
              <a:t>use an indirect object after TELL</a:t>
            </a:r>
          </a:p>
          <a:p>
            <a:pPr lvl="1"/>
            <a:r>
              <a:rPr lang="en-US" altLang="en-US" sz="1800" dirty="0">
                <a:solidFill>
                  <a:srgbClr val="00B0F0"/>
                </a:solidFill>
              </a:rPr>
              <a:t>change the tense of the verb when the reporting verb (say/tell) is in the past</a:t>
            </a:r>
          </a:p>
          <a:p>
            <a:pPr lvl="1"/>
            <a:r>
              <a:rPr lang="en-US" altLang="en-US" sz="1800" dirty="0">
                <a:solidFill>
                  <a:srgbClr val="7030A0"/>
                </a:solidFill>
              </a:rPr>
              <a:t>change pronouns and expressions of time and place</a:t>
            </a:r>
          </a:p>
          <a:p>
            <a:pPr lvl="1"/>
            <a:endParaRPr lang="en-US" altLang="en-US" sz="1600" dirty="0"/>
          </a:p>
          <a:p>
            <a:endParaRPr lang="en-US" altLang="en-US" sz="100" dirty="0"/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23303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1584</Words>
  <Application>Microsoft Office PowerPoint</Application>
  <PresentationFormat>Widescreen</PresentationFormat>
  <Paragraphs>156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1_Office Theme</vt:lpstr>
      <vt:lpstr>2_Office Theme</vt:lpstr>
      <vt:lpstr>3_Office Theme</vt:lpstr>
      <vt:lpstr>REVISION 6</vt:lpstr>
      <vt:lpstr>PowerPoint Presentation</vt:lpstr>
      <vt:lpstr>Exercise 1  REPORT THE FOLLOWING SENTENCES.</vt:lpstr>
      <vt:lpstr>Exercise 2  CHANGE THE FOLLOWING QUESTIONS INTO INDIRECT SPEECH</vt:lpstr>
      <vt:lpstr>PowerPoint Presentation</vt:lpstr>
      <vt:lpstr>Exercise 3 (page 78 in your books) Report the following sentences and questions </vt:lpstr>
      <vt:lpstr>Exercise 4. Vocabulary Write the appropriate term or phrase for each definition</vt:lpstr>
      <vt:lpstr>KEY</vt:lpstr>
      <vt:lpstr>Exercise 1  REPORT THE FOLLOWING SENTENCES.</vt:lpstr>
      <vt:lpstr>PowerPoint Presentation</vt:lpstr>
      <vt:lpstr>Exercise 2  CHANGE THE FOLLOWING SENTENCES INTO INDIRECT SPEECH</vt:lpstr>
      <vt:lpstr>PowerPoint Presentation</vt:lpstr>
      <vt:lpstr>Exercise 3 (page 78 in your books) Report the following sentences and questions</vt:lpstr>
      <vt:lpstr>Exercise 4. Vocabulary Write the appropriate term or phrase for each definition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5</dc:title>
  <dc:creator>Maja Otanjac</dc:creator>
  <cp:lastModifiedBy>Maja Otanjac</cp:lastModifiedBy>
  <cp:revision>43</cp:revision>
  <dcterms:created xsi:type="dcterms:W3CDTF">2020-03-18T07:33:00Z</dcterms:created>
  <dcterms:modified xsi:type="dcterms:W3CDTF">2020-04-06T10:01:37Z</dcterms:modified>
</cp:coreProperties>
</file>